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BD"/>
    <a:srgbClr val="FFE48F"/>
    <a:srgbClr val="FFD54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E51FBF-D211-4BB4-9194-9D468A30AAF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77B4A9AE-017F-45A0-A9AE-7040C3DFAB5A}">
      <dgm:prSet phldrT="[Text]"/>
      <dgm:spPr/>
      <dgm:t>
        <a:bodyPr/>
        <a:lstStyle/>
        <a:p>
          <a:r>
            <a:rPr lang="de-CH" dirty="0" smtClean="0"/>
            <a:t>Qualität</a:t>
          </a:r>
          <a:endParaRPr lang="de-CH" dirty="0"/>
        </a:p>
      </dgm:t>
    </dgm:pt>
    <dgm:pt modelId="{8E6545DE-2D68-4C07-A039-ED25745A2468}" type="parTrans" cxnId="{AECA2FFB-FCAB-4675-BB82-193E4CF2772B}">
      <dgm:prSet/>
      <dgm:spPr/>
      <dgm:t>
        <a:bodyPr/>
        <a:lstStyle/>
        <a:p>
          <a:endParaRPr lang="de-CH"/>
        </a:p>
      </dgm:t>
    </dgm:pt>
    <dgm:pt modelId="{8C86B691-8CB6-4645-BA7C-54A606621DDF}" type="sibTrans" cxnId="{AECA2FFB-FCAB-4675-BB82-193E4CF2772B}">
      <dgm:prSet/>
      <dgm:spPr/>
      <dgm:t>
        <a:bodyPr/>
        <a:lstStyle/>
        <a:p>
          <a:endParaRPr lang="de-CH"/>
        </a:p>
      </dgm:t>
    </dgm:pt>
    <dgm:pt modelId="{AC7B69EB-FFD5-446C-B3E9-60C4E99192D2}">
      <dgm:prSet phldrT="[Text]"/>
      <dgm:spPr/>
      <dgm:t>
        <a:bodyPr/>
        <a:lstStyle/>
        <a:p>
          <a:r>
            <a:rPr lang="de-CH" dirty="0" smtClean="0"/>
            <a:t>Gewicht</a:t>
          </a:r>
          <a:endParaRPr lang="de-CH" dirty="0"/>
        </a:p>
      </dgm:t>
    </dgm:pt>
    <dgm:pt modelId="{0CC7EB79-7159-4480-B406-08A58AA916DD}" type="parTrans" cxnId="{AC0B7391-17A7-433E-8F2C-F55D12DB9FFC}">
      <dgm:prSet/>
      <dgm:spPr/>
      <dgm:t>
        <a:bodyPr/>
        <a:lstStyle/>
        <a:p>
          <a:endParaRPr lang="de-CH"/>
        </a:p>
      </dgm:t>
    </dgm:pt>
    <dgm:pt modelId="{D30CA453-5816-403B-9F28-6A8225EF5290}" type="sibTrans" cxnId="{AC0B7391-17A7-433E-8F2C-F55D12DB9FFC}">
      <dgm:prSet/>
      <dgm:spPr/>
      <dgm:t>
        <a:bodyPr/>
        <a:lstStyle/>
        <a:p>
          <a:endParaRPr lang="de-CH"/>
        </a:p>
      </dgm:t>
    </dgm:pt>
    <dgm:pt modelId="{B03A3D90-0516-49E7-B0D4-DD53C0025F65}">
      <dgm:prSet phldrT="[Text]"/>
      <dgm:spPr/>
      <dgm:t>
        <a:bodyPr/>
        <a:lstStyle/>
        <a:p>
          <a:r>
            <a:rPr lang="de-CH" dirty="0" smtClean="0"/>
            <a:t>Kosten</a:t>
          </a:r>
          <a:endParaRPr lang="de-CH" dirty="0"/>
        </a:p>
      </dgm:t>
    </dgm:pt>
    <dgm:pt modelId="{BCFC611F-12E0-4DCB-B13E-C9025DC817EE}" type="parTrans" cxnId="{685BF6DE-0623-4731-91F1-6C3C8F41C5F1}">
      <dgm:prSet/>
      <dgm:spPr/>
      <dgm:t>
        <a:bodyPr/>
        <a:lstStyle/>
        <a:p>
          <a:endParaRPr lang="de-CH"/>
        </a:p>
      </dgm:t>
    </dgm:pt>
    <dgm:pt modelId="{36D29F24-D4DD-4538-B60A-4565A1CA35C6}" type="sibTrans" cxnId="{685BF6DE-0623-4731-91F1-6C3C8F41C5F1}">
      <dgm:prSet/>
      <dgm:spPr/>
      <dgm:t>
        <a:bodyPr/>
        <a:lstStyle/>
        <a:p>
          <a:endParaRPr lang="de-CH"/>
        </a:p>
      </dgm:t>
    </dgm:pt>
    <dgm:pt modelId="{06323D66-4894-4FAE-9F75-B5E7F5C960CD}" type="pres">
      <dgm:prSet presAssocID="{9DE51FBF-D211-4BB4-9194-9D468A30AAFC}" presName="Name0" presStyleCnt="0">
        <dgm:presLayoutVars>
          <dgm:dir/>
          <dgm:resizeHandles val="exact"/>
        </dgm:presLayoutVars>
      </dgm:prSet>
      <dgm:spPr/>
    </dgm:pt>
    <dgm:pt modelId="{ADCD82BE-157A-46E2-B1B3-6BD259FA098E}" type="pres">
      <dgm:prSet presAssocID="{77B4A9AE-017F-45A0-A9AE-7040C3DFAB5A}" presName="node" presStyleLbl="node1" presStyleIdx="0" presStyleCnt="3">
        <dgm:presLayoutVars>
          <dgm:bulletEnabled val="1"/>
        </dgm:presLayoutVars>
      </dgm:prSet>
      <dgm:spPr/>
    </dgm:pt>
    <dgm:pt modelId="{59150D28-E3F6-4395-9F86-C69C7ED32225}" type="pres">
      <dgm:prSet presAssocID="{8C86B691-8CB6-4645-BA7C-54A606621DDF}" presName="sibTrans" presStyleLbl="sibTrans2D1" presStyleIdx="0" presStyleCnt="3"/>
      <dgm:spPr/>
    </dgm:pt>
    <dgm:pt modelId="{C610074F-7A9E-4AEB-8334-3163195C434A}" type="pres">
      <dgm:prSet presAssocID="{8C86B691-8CB6-4645-BA7C-54A606621DDF}" presName="connectorText" presStyleLbl="sibTrans2D1" presStyleIdx="0" presStyleCnt="3"/>
      <dgm:spPr/>
    </dgm:pt>
    <dgm:pt modelId="{A8E2E3AA-8708-43D9-8B66-0AB549829140}" type="pres">
      <dgm:prSet presAssocID="{AC7B69EB-FFD5-446C-B3E9-60C4E99192D2}" presName="node" presStyleLbl="node1" presStyleIdx="1" presStyleCnt="3">
        <dgm:presLayoutVars>
          <dgm:bulletEnabled val="1"/>
        </dgm:presLayoutVars>
      </dgm:prSet>
      <dgm:spPr/>
    </dgm:pt>
    <dgm:pt modelId="{5415AC4E-1E56-43DC-81E6-74DAC5941BCD}" type="pres">
      <dgm:prSet presAssocID="{D30CA453-5816-403B-9F28-6A8225EF5290}" presName="sibTrans" presStyleLbl="sibTrans2D1" presStyleIdx="1" presStyleCnt="3"/>
      <dgm:spPr/>
    </dgm:pt>
    <dgm:pt modelId="{EC04A25C-D9DB-47D7-BDDD-5636A81A687B}" type="pres">
      <dgm:prSet presAssocID="{D30CA453-5816-403B-9F28-6A8225EF5290}" presName="connectorText" presStyleLbl="sibTrans2D1" presStyleIdx="1" presStyleCnt="3"/>
      <dgm:spPr/>
    </dgm:pt>
    <dgm:pt modelId="{B088D924-8790-4705-997E-6366F3A1CD8A}" type="pres">
      <dgm:prSet presAssocID="{B03A3D90-0516-49E7-B0D4-DD53C0025F65}" presName="node" presStyleLbl="node1" presStyleIdx="2" presStyleCnt="3">
        <dgm:presLayoutVars>
          <dgm:bulletEnabled val="1"/>
        </dgm:presLayoutVars>
      </dgm:prSet>
      <dgm:spPr/>
    </dgm:pt>
    <dgm:pt modelId="{09C8209F-8678-447A-834B-55EC1F545F68}" type="pres">
      <dgm:prSet presAssocID="{36D29F24-D4DD-4538-B60A-4565A1CA35C6}" presName="sibTrans" presStyleLbl="sibTrans2D1" presStyleIdx="2" presStyleCnt="3"/>
      <dgm:spPr/>
    </dgm:pt>
    <dgm:pt modelId="{4DE237BB-4398-4E3B-A9B2-EC4DE0E547EF}" type="pres">
      <dgm:prSet presAssocID="{36D29F24-D4DD-4538-B60A-4565A1CA35C6}" presName="connectorText" presStyleLbl="sibTrans2D1" presStyleIdx="2" presStyleCnt="3"/>
      <dgm:spPr/>
    </dgm:pt>
  </dgm:ptLst>
  <dgm:cxnLst>
    <dgm:cxn modelId="{DC89E326-E3FA-4039-88B0-261DE58ECE32}" type="presOf" srcId="{B03A3D90-0516-49E7-B0D4-DD53C0025F65}" destId="{B088D924-8790-4705-997E-6366F3A1CD8A}" srcOrd="0" destOrd="0" presId="urn:microsoft.com/office/officeart/2005/8/layout/cycle7"/>
    <dgm:cxn modelId="{3FDAEF86-633E-4CB5-98DB-BB91A76376E5}" type="presOf" srcId="{77B4A9AE-017F-45A0-A9AE-7040C3DFAB5A}" destId="{ADCD82BE-157A-46E2-B1B3-6BD259FA098E}" srcOrd="0" destOrd="0" presId="urn:microsoft.com/office/officeart/2005/8/layout/cycle7"/>
    <dgm:cxn modelId="{AECA2FFB-FCAB-4675-BB82-193E4CF2772B}" srcId="{9DE51FBF-D211-4BB4-9194-9D468A30AAFC}" destId="{77B4A9AE-017F-45A0-A9AE-7040C3DFAB5A}" srcOrd="0" destOrd="0" parTransId="{8E6545DE-2D68-4C07-A039-ED25745A2468}" sibTransId="{8C86B691-8CB6-4645-BA7C-54A606621DDF}"/>
    <dgm:cxn modelId="{6F236954-1E7F-4E92-A9DC-EE6595215829}" type="presOf" srcId="{8C86B691-8CB6-4645-BA7C-54A606621DDF}" destId="{59150D28-E3F6-4395-9F86-C69C7ED32225}" srcOrd="0" destOrd="0" presId="urn:microsoft.com/office/officeart/2005/8/layout/cycle7"/>
    <dgm:cxn modelId="{CA1F9161-39ED-4139-97D0-AD0ED7887F92}" type="presOf" srcId="{D30CA453-5816-403B-9F28-6A8225EF5290}" destId="{5415AC4E-1E56-43DC-81E6-74DAC5941BCD}" srcOrd="0" destOrd="0" presId="urn:microsoft.com/office/officeart/2005/8/layout/cycle7"/>
    <dgm:cxn modelId="{685BF6DE-0623-4731-91F1-6C3C8F41C5F1}" srcId="{9DE51FBF-D211-4BB4-9194-9D468A30AAFC}" destId="{B03A3D90-0516-49E7-B0D4-DD53C0025F65}" srcOrd="2" destOrd="0" parTransId="{BCFC611F-12E0-4DCB-B13E-C9025DC817EE}" sibTransId="{36D29F24-D4DD-4538-B60A-4565A1CA35C6}"/>
    <dgm:cxn modelId="{BC47476D-8BC9-45BE-992F-8BD5C4B96509}" type="presOf" srcId="{36D29F24-D4DD-4538-B60A-4565A1CA35C6}" destId="{4DE237BB-4398-4E3B-A9B2-EC4DE0E547EF}" srcOrd="1" destOrd="0" presId="urn:microsoft.com/office/officeart/2005/8/layout/cycle7"/>
    <dgm:cxn modelId="{F9A98389-A285-4539-9E0E-321A2D80B179}" type="presOf" srcId="{9DE51FBF-D211-4BB4-9194-9D468A30AAFC}" destId="{06323D66-4894-4FAE-9F75-B5E7F5C960CD}" srcOrd="0" destOrd="0" presId="urn:microsoft.com/office/officeart/2005/8/layout/cycle7"/>
    <dgm:cxn modelId="{AC0B7391-17A7-433E-8F2C-F55D12DB9FFC}" srcId="{9DE51FBF-D211-4BB4-9194-9D468A30AAFC}" destId="{AC7B69EB-FFD5-446C-B3E9-60C4E99192D2}" srcOrd="1" destOrd="0" parTransId="{0CC7EB79-7159-4480-B406-08A58AA916DD}" sibTransId="{D30CA453-5816-403B-9F28-6A8225EF5290}"/>
    <dgm:cxn modelId="{BEA39B0C-8BDF-4476-8FA7-C3F7E064D50A}" type="presOf" srcId="{D30CA453-5816-403B-9F28-6A8225EF5290}" destId="{EC04A25C-D9DB-47D7-BDDD-5636A81A687B}" srcOrd="1" destOrd="0" presId="urn:microsoft.com/office/officeart/2005/8/layout/cycle7"/>
    <dgm:cxn modelId="{2C48280D-410F-476B-A0AE-D5F332FFAFD6}" type="presOf" srcId="{36D29F24-D4DD-4538-B60A-4565A1CA35C6}" destId="{09C8209F-8678-447A-834B-55EC1F545F68}" srcOrd="0" destOrd="0" presId="urn:microsoft.com/office/officeart/2005/8/layout/cycle7"/>
    <dgm:cxn modelId="{3F4DEB5C-A85F-4C20-9973-84F283DF2D17}" type="presOf" srcId="{AC7B69EB-FFD5-446C-B3E9-60C4E99192D2}" destId="{A8E2E3AA-8708-43D9-8B66-0AB549829140}" srcOrd="0" destOrd="0" presId="urn:microsoft.com/office/officeart/2005/8/layout/cycle7"/>
    <dgm:cxn modelId="{B0CCF523-DB34-496C-8135-384381942FCE}" type="presOf" srcId="{8C86B691-8CB6-4645-BA7C-54A606621DDF}" destId="{C610074F-7A9E-4AEB-8334-3163195C434A}" srcOrd="1" destOrd="0" presId="urn:microsoft.com/office/officeart/2005/8/layout/cycle7"/>
    <dgm:cxn modelId="{5035E878-0B73-4DAA-AF0F-A9FFC5737F05}" type="presParOf" srcId="{06323D66-4894-4FAE-9F75-B5E7F5C960CD}" destId="{ADCD82BE-157A-46E2-B1B3-6BD259FA098E}" srcOrd="0" destOrd="0" presId="urn:microsoft.com/office/officeart/2005/8/layout/cycle7"/>
    <dgm:cxn modelId="{3CEB9ABC-30A5-4763-B7DA-77D6F2ADA3DE}" type="presParOf" srcId="{06323D66-4894-4FAE-9F75-B5E7F5C960CD}" destId="{59150D28-E3F6-4395-9F86-C69C7ED32225}" srcOrd="1" destOrd="0" presId="urn:microsoft.com/office/officeart/2005/8/layout/cycle7"/>
    <dgm:cxn modelId="{46479F8C-CBA5-43AC-B5DC-38D678A147A3}" type="presParOf" srcId="{59150D28-E3F6-4395-9F86-C69C7ED32225}" destId="{C610074F-7A9E-4AEB-8334-3163195C434A}" srcOrd="0" destOrd="0" presId="urn:microsoft.com/office/officeart/2005/8/layout/cycle7"/>
    <dgm:cxn modelId="{05EDEE40-8F65-4DB1-AF2D-AC8695466043}" type="presParOf" srcId="{06323D66-4894-4FAE-9F75-B5E7F5C960CD}" destId="{A8E2E3AA-8708-43D9-8B66-0AB549829140}" srcOrd="2" destOrd="0" presId="urn:microsoft.com/office/officeart/2005/8/layout/cycle7"/>
    <dgm:cxn modelId="{BA484C14-96F0-4C06-9AAC-1099AC0CC081}" type="presParOf" srcId="{06323D66-4894-4FAE-9F75-B5E7F5C960CD}" destId="{5415AC4E-1E56-43DC-81E6-74DAC5941BCD}" srcOrd="3" destOrd="0" presId="urn:microsoft.com/office/officeart/2005/8/layout/cycle7"/>
    <dgm:cxn modelId="{FCD4DB2C-EAFA-46C6-95C7-9278B22A6D46}" type="presParOf" srcId="{5415AC4E-1E56-43DC-81E6-74DAC5941BCD}" destId="{EC04A25C-D9DB-47D7-BDDD-5636A81A687B}" srcOrd="0" destOrd="0" presId="urn:microsoft.com/office/officeart/2005/8/layout/cycle7"/>
    <dgm:cxn modelId="{D765CA6C-B181-4C0F-BFBD-0D652C2AD7D8}" type="presParOf" srcId="{06323D66-4894-4FAE-9F75-B5E7F5C960CD}" destId="{B088D924-8790-4705-997E-6366F3A1CD8A}" srcOrd="4" destOrd="0" presId="urn:microsoft.com/office/officeart/2005/8/layout/cycle7"/>
    <dgm:cxn modelId="{378FE3CC-ED63-4994-A94B-A7EA3A9E3FCF}" type="presParOf" srcId="{06323D66-4894-4FAE-9F75-B5E7F5C960CD}" destId="{09C8209F-8678-447A-834B-55EC1F545F68}" srcOrd="5" destOrd="0" presId="urn:microsoft.com/office/officeart/2005/8/layout/cycle7"/>
    <dgm:cxn modelId="{9F46C283-F25F-47E7-B243-3D6ED8543670}" type="presParOf" srcId="{09C8209F-8678-447A-834B-55EC1F545F68}" destId="{4DE237BB-4398-4E3B-A9B2-EC4DE0E547E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CD82BE-157A-46E2-B1B3-6BD259FA098E}">
      <dsp:nvSpPr>
        <dsp:cNvPr id="0" name=""/>
        <dsp:cNvSpPr/>
      </dsp:nvSpPr>
      <dsp:spPr>
        <a:xfrm>
          <a:off x="1412453" y="506"/>
          <a:ext cx="1289893" cy="644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200" kern="1200" dirty="0" smtClean="0"/>
            <a:t>Qualität</a:t>
          </a:r>
          <a:endParaRPr lang="de-CH" sz="2200" kern="1200" dirty="0"/>
        </a:p>
      </dsp:txBody>
      <dsp:txXfrm>
        <a:off x="1412453" y="506"/>
        <a:ext cx="1289893" cy="644946"/>
      </dsp:txXfrm>
    </dsp:sp>
    <dsp:sp modelId="{59150D28-E3F6-4395-9F86-C69C7ED32225}">
      <dsp:nvSpPr>
        <dsp:cNvPr id="0" name=""/>
        <dsp:cNvSpPr/>
      </dsp:nvSpPr>
      <dsp:spPr>
        <a:xfrm rot="3600000">
          <a:off x="2254098" y="1131734"/>
          <a:ext cx="670797" cy="22573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700" kern="1200"/>
        </a:p>
      </dsp:txBody>
      <dsp:txXfrm rot="3600000">
        <a:off x="2254098" y="1131734"/>
        <a:ext cx="670797" cy="225731"/>
      </dsp:txXfrm>
    </dsp:sp>
    <dsp:sp modelId="{A8E2E3AA-8708-43D9-8B66-0AB549829140}">
      <dsp:nvSpPr>
        <dsp:cNvPr id="0" name=""/>
        <dsp:cNvSpPr/>
      </dsp:nvSpPr>
      <dsp:spPr>
        <a:xfrm>
          <a:off x="2476648" y="1843746"/>
          <a:ext cx="1289893" cy="644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200" kern="1200" dirty="0" smtClean="0"/>
            <a:t>Gewicht</a:t>
          </a:r>
          <a:endParaRPr lang="de-CH" sz="2200" kern="1200" dirty="0"/>
        </a:p>
      </dsp:txBody>
      <dsp:txXfrm>
        <a:off x="2476648" y="1843746"/>
        <a:ext cx="1289893" cy="644946"/>
      </dsp:txXfrm>
    </dsp:sp>
    <dsp:sp modelId="{5415AC4E-1E56-43DC-81E6-74DAC5941BCD}">
      <dsp:nvSpPr>
        <dsp:cNvPr id="0" name=""/>
        <dsp:cNvSpPr/>
      </dsp:nvSpPr>
      <dsp:spPr>
        <a:xfrm rot="10800000">
          <a:off x="1722001" y="2053354"/>
          <a:ext cx="670797" cy="22573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700" kern="1200"/>
        </a:p>
      </dsp:txBody>
      <dsp:txXfrm rot="10800000">
        <a:off x="1722001" y="2053354"/>
        <a:ext cx="670797" cy="225731"/>
      </dsp:txXfrm>
    </dsp:sp>
    <dsp:sp modelId="{B088D924-8790-4705-997E-6366F3A1CD8A}">
      <dsp:nvSpPr>
        <dsp:cNvPr id="0" name=""/>
        <dsp:cNvSpPr/>
      </dsp:nvSpPr>
      <dsp:spPr>
        <a:xfrm>
          <a:off x="348258" y="1843746"/>
          <a:ext cx="1289893" cy="644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200" kern="1200" dirty="0" smtClean="0"/>
            <a:t>Kosten</a:t>
          </a:r>
          <a:endParaRPr lang="de-CH" sz="2200" kern="1200" dirty="0"/>
        </a:p>
      </dsp:txBody>
      <dsp:txXfrm>
        <a:off x="348258" y="1843746"/>
        <a:ext cx="1289893" cy="644946"/>
      </dsp:txXfrm>
    </dsp:sp>
    <dsp:sp modelId="{09C8209F-8678-447A-834B-55EC1F545F68}">
      <dsp:nvSpPr>
        <dsp:cNvPr id="0" name=""/>
        <dsp:cNvSpPr/>
      </dsp:nvSpPr>
      <dsp:spPr>
        <a:xfrm rot="18000000">
          <a:off x="1189903" y="1131734"/>
          <a:ext cx="670797" cy="22573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700" kern="1200"/>
        </a:p>
      </dsp:txBody>
      <dsp:txXfrm rot="18000000">
        <a:off x="1189903" y="1131734"/>
        <a:ext cx="670797" cy="225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9407E-AA22-4BF8-B3A1-1A6125EF1F70}" type="datetimeFigureOut">
              <a:rPr lang="de-CH" smtClean="0"/>
              <a:pPr/>
              <a:t>08.09.2013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6B1D0-6042-4364-AC30-15B3DFE9644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de-CH" smtClean="0"/>
              <a:pPr/>
              <a:t>08.09.2013</a:t>
            </a:fld>
            <a:endParaRPr lang="de-CH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de-CH" smtClean="0"/>
              <a:pPr/>
              <a:t>08.09.2013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de-CH" smtClean="0"/>
              <a:pPr/>
              <a:t>08.09.2013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de-CH" smtClean="0"/>
              <a:pPr/>
              <a:t>08.09.2013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de-CH" smtClean="0"/>
              <a:pPr/>
              <a:t>08.09.2013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de-CH" smtClean="0"/>
              <a:pPr/>
              <a:t>08.09.2013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de-CH" smtClean="0"/>
              <a:pPr/>
              <a:t>08.09.2013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de-CH" smtClean="0"/>
              <a:pPr/>
              <a:t>08.09.2013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de-CH" smtClean="0"/>
              <a:pPr/>
              <a:t>08.09.2013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de-CH" smtClean="0"/>
              <a:pPr/>
              <a:t>08.09.2013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de-CH" smtClean="0"/>
              <a:pPr/>
              <a:t>08.09.2013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de-CH" smtClean="0"/>
              <a:pPr/>
              <a:t>08.09.2013</a:t>
            </a:fld>
            <a:endParaRPr lang="de-CH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Modul 152 </a:t>
            </a:r>
            <a:r>
              <a:rPr lang="de-CH" dirty="0" smtClean="0"/>
              <a:t>– </a:t>
            </a:r>
            <a:br>
              <a:rPr lang="de-CH" dirty="0" smtClean="0"/>
            </a:br>
            <a:r>
              <a:rPr lang="de-CH" dirty="0" smtClean="0"/>
              <a:t>Fotografie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Einführung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Blende, Verschlusszeit und ISO</a:t>
            </a:r>
            <a:endParaRPr lang="de-CH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219200"/>
            <a:ext cx="50292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57200" y="1481329"/>
            <a:ext cx="2895600" cy="4157472"/>
          </a:xfrm>
        </p:spPr>
        <p:txBody>
          <a:bodyPr>
            <a:normAutofit/>
          </a:bodyPr>
          <a:lstStyle/>
          <a:p>
            <a:r>
              <a:rPr lang="de-CH" dirty="0" smtClean="0"/>
              <a:t>Blende</a:t>
            </a:r>
          </a:p>
          <a:p>
            <a:r>
              <a:rPr lang="de-CH" dirty="0" smtClean="0"/>
              <a:t>Zeit</a:t>
            </a:r>
          </a:p>
          <a:p>
            <a:r>
              <a:rPr lang="de-CH" dirty="0" smtClean="0"/>
              <a:t>Empfindlich-</a:t>
            </a:r>
            <a:r>
              <a:rPr lang="de-CH" dirty="0" err="1" smtClean="0"/>
              <a:t>keit</a:t>
            </a:r>
            <a:r>
              <a:rPr lang="de-CH" dirty="0" smtClean="0"/>
              <a:t> (Film/Sensor)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Regelt, wie lange Licht auf Bildsensor fällt</a:t>
            </a:r>
          </a:p>
          <a:p>
            <a:r>
              <a:rPr lang="de-CH" dirty="0" smtClean="0"/>
              <a:t>Aufnahme aus der Hand scharf oder unscharf</a:t>
            </a:r>
            <a:endParaRPr lang="de-CH" dirty="0" smtClean="0"/>
          </a:p>
          <a:p>
            <a:r>
              <a:rPr lang="de-CH" dirty="0" smtClean="0"/>
              <a:t>Je nach Aussage notwendig (Wasser „eingefroren“ oder „fliessend“)</a:t>
            </a:r>
            <a:endParaRPr lang="de-CH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Belichtungszeit</a:t>
            </a:r>
            <a:endParaRPr lang="de-CH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3276600"/>
            <a:ext cx="4572000" cy="138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276600"/>
            <a:ext cx="312039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685800" y="4876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Belichtungszeit: 1/1000s</a:t>
            </a:r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5486400" y="5715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Belichtungszeit: 1/160s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Blende und Schärfentiefe</a:t>
            </a:r>
            <a:endParaRPr lang="de-CH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2362200"/>
            <a:ext cx="274052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609600" y="5105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Blende: f/36</a:t>
            </a:r>
            <a:endParaRPr lang="de-CH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362200"/>
            <a:ext cx="2592049" cy="256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4800600" y="5105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Blende: f/5.6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035491"/>
          </a:xfrm>
        </p:spPr>
        <p:txBody>
          <a:bodyPr/>
          <a:lstStyle/>
          <a:p>
            <a:r>
              <a:rPr lang="de-CH" dirty="0" smtClean="0"/>
              <a:t>Je höher die Empfindlichkeit, desto mehr erhöht sich das Rauschen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ISO-Empfindlichkeit</a:t>
            </a:r>
            <a:endParaRPr lang="de-CH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533400" y="1397000"/>
          <a:ext cx="7924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ISO-Empfindlichkeit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Aufnahmesituation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100-200 ISO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Aufnahme bei Sonne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400-800</a:t>
                      </a:r>
                      <a:r>
                        <a:rPr lang="de-CH" baseline="0" dirty="0" smtClean="0"/>
                        <a:t> ISO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Bedeckter Himmel, abends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&gt;800 ISO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Nachts oder in dunklen Räumen</a:t>
                      </a:r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962401"/>
            <a:ext cx="186016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962400"/>
            <a:ext cx="207808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962400"/>
            <a:ext cx="201331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914400" y="5791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ISO 250</a:t>
            </a:r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2895600" y="5791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ISO 4000</a:t>
            </a:r>
            <a:endParaRPr lang="de-CH" dirty="0"/>
          </a:p>
        </p:txBody>
      </p:sp>
      <p:sp>
        <p:nvSpPr>
          <p:cNvPr id="10" name="Textfeld 9"/>
          <p:cNvSpPr txBox="1"/>
          <p:nvPr/>
        </p:nvSpPr>
        <p:spPr>
          <a:xfrm>
            <a:off x="5105400" y="5791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ISO 25600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Richtige Haltung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Kamera mit beiden Händen halten</a:t>
            </a:r>
          </a:p>
          <a:p>
            <a:r>
              <a:rPr lang="de-CH" dirty="0" smtClean="0"/>
              <a:t>Guter Stand beim Fotografieren</a:t>
            </a:r>
          </a:p>
          <a:p>
            <a:r>
              <a:rPr lang="de-CH" dirty="0" err="1" smtClean="0"/>
              <a:t>Verwacklungen</a:t>
            </a:r>
            <a:r>
              <a:rPr lang="de-CH" dirty="0" smtClean="0"/>
              <a:t> verhindern durch Hilfsmittel</a:t>
            </a:r>
            <a:endParaRPr lang="de-C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0"/>
            <a:ext cx="20764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505200"/>
            <a:ext cx="163532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276600"/>
            <a:ext cx="2212658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Kompaktkamera</a:t>
            </a:r>
            <a:endParaRPr lang="de-CH" dirty="0" smtClean="0"/>
          </a:p>
          <a:p>
            <a:r>
              <a:rPr lang="de-CH" dirty="0" smtClean="0">
                <a:sym typeface="Wingdings" pitchFamily="2" charset="2"/>
              </a:rPr>
              <a:t>Bridgekamera</a:t>
            </a:r>
            <a:endParaRPr lang="de-CH" dirty="0" smtClean="0">
              <a:sym typeface="Wingdings" pitchFamily="2" charset="2"/>
            </a:endParaRPr>
          </a:p>
          <a:p>
            <a:r>
              <a:rPr lang="de-CH" dirty="0" smtClean="0">
                <a:sym typeface="Wingdings" pitchFamily="2" charset="2"/>
              </a:rPr>
              <a:t>Spiegelreflexkamera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Kameraarten</a:t>
            </a:r>
            <a:endParaRPr lang="de-CH" dirty="0"/>
          </a:p>
        </p:txBody>
      </p:sp>
      <p:pic>
        <p:nvPicPr>
          <p:cNvPr id="12290" name="Picture 2" descr="http://www.digiklix.de/wp-content/uploads/2008/03/optio_v2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914400"/>
            <a:ext cx="2008862" cy="1516063"/>
          </a:xfrm>
          <a:prstGeom prst="rect">
            <a:avLst/>
          </a:prstGeom>
          <a:noFill/>
        </p:spPr>
      </p:pic>
      <p:pic>
        <p:nvPicPr>
          <p:cNvPr id="12292" name="Picture 4" descr="http://img.tomshardware.com/de/2007/05/12/digitalkamera-spiegelreflex-bridgekamera/s6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590800"/>
            <a:ext cx="1828800" cy="1716921"/>
          </a:xfrm>
          <a:prstGeom prst="rect">
            <a:avLst/>
          </a:prstGeom>
          <a:noFill/>
        </p:spPr>
      </p:pic>
      <p:pic>
        <p:nvPicPr>
          <p:cNvPr id="12294" name="Picture 6" descr="http://www.studio5555.de/wp-content/uploads/2008/08/nikond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495800"/>
            <a:ext cx="2514600" cy="1911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Bildstabilisator</a:t>
            </a:r>
          </a:p>
          <a:p>
            <a:r>
              <a:rPr lang="de-CH" dirty="0" smtClean="0"/>
              <a:t>Schwenkdisplay</a:t>
            </a:r>
          </a:p>
          <a:p>
            <a:r>
              <a:rPr lang="de-CH" dirty="0" smtClean="0"/>
              <a:t>Blitzanschluss</a:t>
            </a:r>
          </a:p>
          <a:p>
            <a:r>
              <a:rPr lang="de-CH" dirty="0" smtClean="0"/>
              <a:t>Stativgewinde</a:t>
            </a:r>
          </a:p>
          <a:p>
            <a:r>
              <a:rPr lang="de-CH" dirty="0" smtClean="0"/>
              <a:t>GPS</a:t>
            </a:r>
          </a:p>
          <a:p>
            <a:r>
              <a:rPr lang="de-CH" dirty="0" smtClean="0"/>
              <a:t>Programme </a:t>
            </a:r>
            <a:r>
              <a:rPr lang="de-CH" dirty="0" err="1" smtClean="0"/>
              <a:t>Tv</a:t>
            </a:r>
            <a:r>
              <a:rPr lang="de-CH" dirty="0" smtClean="0"/>
              <a:t>, </a:t>
            </a:r>
            <a:r>
              <a:rPr lang="de-CH" dirty="0" err="1" smtClean="0"/>
              <a:t>Av</a:t>
            </a:r>
            <a:r>
              <a:rPr lang="de-CH" dirty="0" smtClean="0"/>
              <a:t> und M</a:t>
            </a:r>
          </a:p>
          <a:p>
            <a:r>
              <a:rPr lang="de-CH" dirty="0" smtClean="0"/>
              <a:t>Weissabgleich</a:t>
            </a:r>
          </a:p>
          <a:p>
            <a:r>
              <a:rPr lang="de-CH" dirty="0" smtClean="0"/>
              <a:t>Spotmessung</a:t>
            </a:r>
          </a:p>
          <a:p>
            <a:r>
              <a:rPr lang="de-CH" dirty="0" smtClean="0"/>
              <a:t>Livebild</a:t>
            </a:r>
          </a:p>
          <a:p>
            <a:r>
              <a:rPr lang="de-CH" dirty="0" smtClean="0"/>
              <a:t>…</a:t>
            </a:r>
            <a:endParaRPr lang="de-CH" dirty="0" smtClean="0"/>
          </a:p>
          <a:p>
            <a:pPr>
              <a:buNone/>
            </a:pP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Ausstattungsmerkmale bei Digitalkameras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Anzahl der Pixel ergibt Auflösung (</a:t>
            </a:r>
            <a:r>
              <a:rPr lang="de-CH" dirty="0" err="1" smtClean="0"/>
              <a:t>Bsp</a:t>
            </a:r>
            <a:r>
              <a:rPr lang="de-CH" dirty="0" smtClean="0"/>
              <a:t>: horizontal 5616px und vertikal 3744px </a:t>
            </a:r>
            <a:br>
              <a:rPr lang="de-CH" dirty="0" smtClean="0"/>
            </a:br>
            <a:r>
              <a:rPr lang="de-CH" dirty="0" smtClean="0">
                <a:sym typeface="Wingdings" pitchFamily="2" charset="2"/>
              </a:rPr>
              <a:t> 5616*3744=21‘026‘304px </a:t>
            </a:r>
            <a:br>
              <a:rPr lang="de-CH" dirty="0" smtClean="0">
                <a:sym typeface="Wingdings" pitchFamily="2" charset="2"/>
              </a:rPr>
            </a:br>
            <a:r>
              <a:rPr lang="de-CH" dirty="0" smtClean="0">
                <a:sym typeface="Wingdings" pitchFamily="2" charset="2"/>
              </a:rPr>
              <a:t> 21Mega-Pixel Auflösung</a:t>
            </a:r>
          </a:p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Bildsensor</a:t>
            </a:r>
            <a:endParaRPr lang="de-CH" dirty="0"/>
          </a:p>
        </p:txBody>
      </p:sp>
      <p:graphicFrame>
        <p:nvGraphicFramePr>
          <p:cNvPr id="4" name="Diagramm 3"/>
          <p:cNvGraphicFramePr/>
          <p:nvPr/>
        </p:nvGraphicFramePr>
        <p:xfrm>
          <a:off x="3429000" y="3429000"/>
          <a:ext cx="4114800" cy="248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Vergleich Auge und Kamera</a:t>
            </a:r>
            <a:endParaRPr lang="de-CH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60590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371600"/>
            <a:ext cx="5076825" cy="127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114800"/>
            <a:ext cx="4452937" cy="184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2057400"/>
            <a:ext cx="3047999" cy="117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Lichtstärke und Brennweite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Objektive</a:t>
            </a:r>
            <a:endParaRPr lang="de-CH" dirty="0"/>
          </a:p>
        </p:txBody>
      </p:sp>
      <p:cxnSp>
        <p:nvCxnSpPr>
          <p:cNvPr id="6" name="Gerade Verbindung mit Pfeil 5"/>
          <p:cNvCxnSpPr/>
          <p:nvPr/>
        </p:nvCxnSpPr>
        <p:spPr>
          <a:xfrm flipH="1" flipV="1">
            <a:off x="3429000" y="2971800"/>
            <a:ext cx="457200" cy="685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bgerundetes Rechteck 11"/>
          <p:cNvSpPr/>
          <p:nvPr/>
        </p:nvSpPr>
        <p:spPr>
          <a:xfrm>
            <a:off x="3810000" y="3352800"/>
            <a:ext cx="4724400" cy="1295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CH" dirty="0" smtClean="0"/>
              <a:t>Lichtstärke: f/2.8</a:t>
            </a:r>
            <a:br>
              <a:rPr lang="de-CH" dirty="0" smtClean="0"/>
            </a:br>
            <a:r>
              <a:rPr lang="de-CH" dirty="0" smtClean="0">
                <a:sym typeface="Wingdings" pitchFamily="2" charset="2"/>
              </a:rPr>
              <a:t> je kleiner, desto mehr Licht kann auf den Bildsensor fallen</a:t>
            </a:r>
            <a:endParaRPr lang="de-CH" dirty="0"/>
          </a:p>
        </p:txBody>
      </p:sp>
      <p:cxnSp>
        <p:nvCxnSpPr>
          <p:cNvPr id="18" name="Gerade Verbindung mit Pfeil 17"/>
          <p:cNvCxnSpPr/>
          <p:nvPr/>
        </p:nvCxnSpPr>
        <p:spPr>
          <a:xfrm flipH="1" flipV="1">
            <a:off x="3429000" y="2362200"/>
            <a:ext cx="609600" cy="152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bgerundetes Rechteck 18"/>
          <p:cNvSpPr/>
          <p:nvPr/>
        </p:nvSpPr>
        <p:spPr>
          <a:xfrm>
            <a:off x="3810000" y="2209800"/>
            <a:ext cx="47244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CH" dirty="0" smtClean="0"/>
              <a:t>Zoombereich: 24 – 70mm</a:t>
            </a:r>
            <a:endParaRPr lang="de-CH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495800"/>
            <a:ext cx="3048000" cy="124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Brennweite vs. Bildwinkel</a:t>
            </a:r>
            <a:endParaRPr lang="de-CH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1371600"/>
            <a:ext cx="744789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Technisch perfekt</a:t>
            </a:r>
          </a:p>
          <a:p>
            <a:pPr lvl="1"/>
            <a:r>
              <a:rPr lang="de-CH" dirty="0" smtClean="0"/>
              <a:t>Schärfe/Unschärfe ist wie gewünscht</a:t>
            </a:r>
          </a:p>
          <a:p>
            <a:pPr lvl="1"/>
            <a:r>
              <a:rPr lang="de-CH" dirty="0" smtClean="0"/>
              <a:t>Farben passen</a:t>
            </a:r>
          </a:p>
          <a:p>
            <a:pPr lvl="1"/>
            <a:r>
              <a:rPr lang="de-CH" dirty="0" smtClean="0"/>
              <a:t>Kontrastumfang ist genutzt</a:t>
            </a:r>
          </a:p>
          <a:p>
            <a:pPr lvl="1"/>
            <a:r>
              <a:rPr lang="de-CH" dirty="0" smtClean="0"/>
              <a:t>Belichtung passt</a:t>
            </a:r>
          </a:p>
          <a:p>
            <a:r>
              <a:rPr lang="de-CH" dirty="0" smtClean="0"/>
              <a:t>Künstlerisch aussagekräftig</a:t>
            </a:r>
          </a:p>
          <a:p>
            <a:r>
              <a:rPr lang="de-CH" dirty="0" smtClean="0"/>
              <a:t>Persönlicher Erinnerungswert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Aspekte für gute Fotos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193</Words>
  <Application>Microsoft Office PowerPoint</Application>
  <PresentationFormat>Bildschirmpräsentation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Deimos</vt:lpstr>
      <vt:lpstr>Modul 152 –  Fotografie</vt:lpstr>
      <vt:lpstr>Richtige Haltung</vt:lpstr>
      <vt:lpstr>Kameraarten</vt:lpstr>
      <vt:lpstr>Ausstattungsmerkmale bei Digitalkameras</vt:lpstr>
      <vt:lpstr>Bildsensor</vt:lpstr>
      <vt:lpstr>Vergleich Auge und Kamera</vt:lpstr>
      <vt:lpstr>Objektive</vt:lpstr>
      <vt:lpstr>Brennweite vs. Bildwinkel</vt:lpstr>
      <vt:lpstr>Aspekte für gute Fotos</vt:lpstr>
      <vt:lpstr>Blende, Verschlusszeit und ISO</vt:lpstr>
      <vt:lpstr>Belichtungszeit</vt:lpstr>
      <vt:lpstr>Blende und Schärfentiefe</vt:lpstr>
      <vt:lpstr>ISO-Empfindlichkeit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152 - Urheberrecht</dc:title>
  <dc:creator>Oliver Lux</dc:creator>
  <cp:lastModifiedBy>luggs</cp:lastModifiedBy>
  <cp:revision>25</cp:revision>
  <dcterms:created xsi:type="dcterms:W3CDTF">2006-08-16T00:00:00Z</dcterms:created>
  <dcterms:modified xsi:type="dcterms:W3CDTF">2013-09-08T08:46:35Z</dcterms:modified>
</cp:coreProperties>
</file>